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5" r:id="rId11"/>
    <p:sldId id="266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9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Relationship Id="rId9" Type="http://schemas.openxmlformats.org/officeDocument/2006/relationships/image" Target="../media/image18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3" Type="http://schemas.openxmlformats.org/officeDocument/2006/relationships/image" Target="../media/image204.jpeg"/><Relationship Id="rId7" Type="http://schemas.openxmlformats.org/officeDocument/2006/relationships/image" Target="../media/image208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eg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Relationship Id="rId9" Type="http://schemas.openxmlformats.org/officeDocument/2006/relationships/image" Target="../media/image21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Relationship Id="rId9" Type="http://schemas.openxmlformats.org/officeDocument/2006/relationships/image" Target="../media/image2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jpe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jpeg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258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jpeg"/><Relationship Id="rId5" Type="http://schemas.openxmlformats.org/officeDocument/2006/relationships/image" Target="../media/image256.jpeg"/><Relationship Id="rId4" Type="http://schemas.openxmlformats.org/officeDocument/2006/relationships/image" Target="../media/image25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3" Type="http://schemas.openxmlformats.org/officeDocument/2006/relationships/image" Target="../media/image260.jpeg"/><Relationship Id="rId7" Type="http://schemas.openxmlformats.org/officeDocument/2006/relationships/image" Target="../media/image264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Relationship Id="rId9" Type="http://schemas.openxmlformats.org/officeDocument/2006/relationships/image" Target="../media/image26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eg"/><Relationship Id="rId3" Type="http://schemas.openxmlformats.org/officeDocument/2006/relationships/image" Target="../media/image271.jpeg"/><Relationship Id="rId7" Type="http://schemas.openxmlformats.org/officeDocument/2006/relationships/image" Target="../media/image275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Relationship Id="rId9" Type="http://schemas.openxmlformats.org/officeDocument/2006/relationships/image" Target="../media/image27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2.jpeg"/><Relationship Id="rId4" Type="http://schemas.openxmlformats.org/officeDocument/2006/relationships/image" Target="../media/image28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jpeg"/><Relationship Id="rId3" Type="http://schemas.openxmlformats.org/officeDocument/2006/relationships/image" Target="../media/image284.jpeg"/><Relationship Id="rId7" Type="http://schemas.openxmlformats.org/officeDocument/2006/relationships/image" Target="../media/image288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jpeg"/><Relationship Id="rId5" Type="http://schemas.openxmlformats.org/officeDocument/2006/relationships/image" Target="../media/image286.jpeg"/><Relationship Id="rId4" Type="http://schemas.openxmlformats.org/officeDocument/2006/relationships/image" Target="../media/image285.jpeg"/><Relationship Id="rId9" Type="http://schemas.openxmlformats.org/officeDocument/2006/relationships/image" Target="../media/image29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eg"/><Relationship Id="rId3" Type="http://schemas.openxmlformats.org/officeDocument/2006/relationships/image" Target="../media/image292.jpeg"/><Relationship Id="rId7" Type="http://schemas.openxmlformats.org/officeDocument/2006/relationships/image" Target="../media/image296.jpe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jpeg"/><Relationship Id="rId5" Type="http://schemas.openxmlformats.org/officeDocument/2006/relationships/image" Target="../media/image294.jpeg"/><Relationship Id="rId4" Type="http://schemas.openxmlformats.org/officeDocument/2006/relationships/image" Target="../media/image293.jpeg"/><Relationship Id="rId9" Type="http://schemas.openxmlformats.org/officeDocument/2006/relationships/image" Target="../media/image29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644" y="1828800"/>
            <a:ext cx="3523375" cy="2642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4208" y="1825653"/>
            <a:ext cx="3498209" cy="2623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0606" y="1828799"/>
            <a:ext cx="3523374" cy="26425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22850" y="2330450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37325" y="5010150"/>
            <a:ext cx="1835150" cy="781050"/>
          </a:xfrm>
          <a:prstGeom prst="wedgeRoundRectCallout">
            <a:avLst>
              <a:gd name="adj1" fmla="val 58887"/>
              <a:gd name="adj2" fmla="val -28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스크래핑완료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상태에서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(3)</a:t>
            </a:r>
            <a:r>
              <a:rPr lang="ko-KR" altLang="en-US" sz="1000" dirty="0" smtClean="0">
                <a:solidFill>
                  <a:srgbClr val="FF0000"/>
                </a:solidFill>
              </a:rPr>
              <a:t>온라인서류제출 항목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미완료 상태 표기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420100" y="295003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625850" y="2950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46709" y="28652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4105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000056-(3)</a:t>
            </a:r>
            <a:r>
              <a:rPr lang="ko-KR" altLang="en-US" sz="1400" b="1" dirty="0" smtClean="0"/>
              <a:t>온라인서류대출 미완료 표기 오류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31223" y="182477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/>
              <a:t>한도조회</a:t>
            </a:r>
            <a:r>
              <a:rPr lang="ko-KR" altLang="en-US" sz="1400" b="1" dirty="0"/>
              <a:t> 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/>
              <a:t> 페이지 접근 오류 발생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521" y="907646"/>
            <a:ext cx="3020952" cy="2265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9725" y="907646"/>
            <a:ext cx="3020954" cy="2265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696" y="907646"/>
            <a:ext cx="3020954" cy="2265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6379" y="907646"/>
            <a:ext cx="3020953" cy="226571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941488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890687" y="182939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8286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06" y="4062989"/>
            <a:ext cx="3021435" cy="22660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781" y="4071467"/>
            <a:ext cx="3011747" cy="225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6870" y="4062990"/>
            <a:ext cx="3021435" cy="22660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4139" y="4060919"/>
            <a:ext cx="3023803" cy="226785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88600" y="50379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05959" y="50418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869868" y="50379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43196" y="205357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391955" y="31942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382000" y="32502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80185" y="2223694"/>
            <a:ext cx="615524" cy="177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09121" y="62923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14615" y="634042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97265" y="526671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52360" y="519484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5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000075-</a:t>
            </a:r>
            <a:r>
              <a:rPr lang="ko-KR" altLang="en-US" sz="1400" b="1" dirty="0"/>
              <a:t>사업자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진행중 공인인증서 </a:t>
            </a:r>
            <a:r>
              <a:rPr lang="ko-KR" altLang="en-US" sz="1400" b="1" dirty="0" err="1"/>
              <a:t>입력이후</a:t>
            </a:r>
            <a:r>
              <a:rPr lang="ko-KR" altLang="en-US" sz="1400" b="1" dirty="0"/>
              <a:t> 페이지 접근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673059"/>
            <a:ext cx="2265716" cy="3020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673058"/>
            <a:ext cx="2265716" cy="3020955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39" y="673057"/>
            <a:ext cx="2265716" cy="3020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910" y="673057"/>
            <a:ext cx="2265716" cy="302095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7" y="3730165"/>
            <a:ext cx="2265716" cy="302095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3730166"/>
            <a:ext cx="2265716" cy="30209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6263481" y="5877863"/>
            <a:ext cx="1835150" cy="781050"/>
          </a:xfrm>
          <a:prstGeom prst="wedgeRoundRectCallout">
            <a:avLst>
              <a:gd name="adj1" fmla="val -112550"/>
              <a:gd name="adj2" fmla="val -147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23056" y="1204734"/>
            <a:ext cx="447490" cy="254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29514" y="1463831"/>
            <a:ext cx="1167596" cy="1094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28403" y="22902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162532" y="1452855"/>
            <a:ext cx="936099" cy="299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8815" y="32039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046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000084-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로그인수단설정 진행중 간편인증번호 </a:t>
            </a:r>
            <a:r>
              <a:rPr lang="ko-KR" altLang="en-US" sz="1400" b="1" dirty="0" err="1" smtClean="0"/>
              <a:t>입력후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8" y="1057430"/>
            <a:ext cx="2980116" cy="2235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70" y="1057431"/>
            <a:ext cx="2980117" cy="223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6" y="684915"/>
            <a:ext cx="2235087" cy="2980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201" y="1056868"/>
            <a:ext cx="2975630" cy="2231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29" y="4096486"/>
            <a:ext cx="2980116" cy="2235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1569" y="4096486"/>
            <a:ext cx="2980118" cy="223508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840073" y="1121740"/>
            <a:ext cx="361101" cy="18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flipH="1">
            <a:off x="2107630" y="876371"/>
            <a:ext cx="182563" cy="205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33577" y="4472522"/>
            <a:ext cx="1326987" cy="1592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168793" y="178173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88807" y="1712688"/>
            <a:ext cx="478731" cy="15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773328" y="52994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93442" y="63410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227" y="4097642"/>
            <a:ext cx="2989355" cy="224201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7279819" y="4542563"/>
            <a:ext cx="731120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635439" y="6263681"/>
            <a:ext cx="574283" cy="22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484" y="4097641"/>
            <a:ext cx="2989358" cy="2242019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8497956" y="4993968"/>
            <a:ext cx="1002097" cy="840302"/>
          </a:xfrm>
          <a:prstGeom prst="wedgeRoundRectCallout">
            <a:avLst>
              <a:gd name="adj1" fmla="val 119403"/>
              <a:gd name="adj2" fmla="val -46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9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743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000085-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임대</a:t>
            </a:r>
            <a:r>
              <a:rPr lang="en-US" altLang="ko-KR" sz="1400" b="1" dirty="0"/>
              <a:t>APT</a:t>
            </a:r>
            <a:r>
              <a:rPr lang="ko-KR" altLang="en-US" sz="1400" b="1" dirty="0" err="1"/>
              <a:t>보증금대출</a:t>
            </a:r>
            <a:r>
              <a:rPr lang="ko-KR" altLang="en-US" sz="1400" b="1" dirty="0"/>
              <a:t> 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720" y="1039464"/>
            <a:ext cx="2946724" cy="221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7416" y="1039464"/>
            <a:ext cx="2946725" cy="2210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6" y="4150155"/>
            <a:ext cx="3020954" cy="226571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50758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0648"/>
              <a:gd name="adj2" fmla="val -1406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46000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30861" y="315376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77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9378" y="1040904"/>
            <a:ext cx="2945079" cy="2208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4332" y="1040904"/>
            <a:ext cx="2945079" cy="2208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4107783"/>
            <a:ext cx="3020954" cy="226571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5628" y="311888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37" y="1050388"/>
            <a:ext cx="3020954" cy="22657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7633" y="1040903"/>
            <a:ext cx="2945077" cy="220880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81185" y="325178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3001965" y="588322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6374" y="833127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83429" y="14925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1" y="2579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09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000086-</a:t>
            </a:r>
            <a:r>
              <a:rPr lang="ko-KR" altLang="en-US" sz="1400" b="1" dirty="0" err="1"/>
              <a:t>전체메뉴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담보대출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아파트담보대출 </a:t>
            </a:r>
            <a:r>
              <a:rPr lang="ko-KR" altLang="en-US" sz="1400" b="1" dirty="0"/>
              <a:t>진행중 신청 이후 오류 </a:t>
            </a:r>
            <a:r>
              <a:rPr lang="ko-KR" altLang="en-US" sz="1400" b="1" dirty="0" smtClean="0"/>
              <a:t>발행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02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564" y="971744"/>
            <a:ext cx="3001239" cy="2250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9" y="916026"/>
            <a:ext cx="3041303" cy="22809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830" y="994820"/>
            <a:ext cx="3025677" cy="2269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650" y="4117122"/>
            <a:ext cx="3007239" cy="2255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235" y="4130759"/>
            <a:ext cx="3045950" cy="2284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558" y="4126135"/>
            <a:ext cx="3008957" cy="22567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6697" y="4097829"/>
            <a:ext cx="3041304" cy="22809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6244" y="5278445"/>
            <a:ext cx="683286" cy="198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30880" y="31126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61186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46566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90495" y="317364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51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998327" y="49264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2166" y="63100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90495" y="625041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26525" y="5207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997339" y="50660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951108" y="501147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84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47" y="994675"/>
            <a:ext cx="3025844" cy="22693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803" y="998171"/>
            <a:ext cx="3021848" cy="22663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8326" y="181415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73157" y="2870377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88169" y="1157500"/>
            <a:ext cx="568014" cy="308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98327" y="152680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79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000088-(</a:t>
            </a:r>
            <a:r>
              <a:rPr lang="ko-KR" altLang="en-US" sz="1400" b="1" dirty="0" smtClean="0"/>
              <a:t>로그아웃상태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</a:t>
            </a:r>
            <a:r>
              <a:rPr lang="ko-KR" altLang="en-US" sz="1400" b="1" dirty="0" err="1" smtClean="0"/>
              <a:t>카카오페이</a:t>
            </a:r>
            <a:r>
              <a:rPr lang="ko-KR" altLang="en-US" sz="1400" b="1" dirty="0" smtClean="0"/>
              <a:t> 본인인증 요청 이후 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387444" y="3176612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501003" y="181911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998325" y="2344884"/>
            <a:ext cx="860292" cy="318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633" y="996363"/>
            <a:ext cx="3038024" cy="2278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96" y="996363"/>
            <a:ext cx="3038024" cy="2278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03" y="993871"/>
            <a:ext cx="3040872" cy="2280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200" y="4119362"/>
            <a:ext cx="3025150" cy="226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510" y="4119361"/>
            <a:ext cx="3025151" cy="226886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692" y="50837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320941" y="317227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672144" y="5434465"/>
            <a:ext cx="1063139" cy="734381"/>
          </a:xfrm>
          <a:prstGeom prst="wedgeRoundRectCallout">
            <a:avLst>
              <a:gd name="adj1" fmla="val -137192"/>
              <a:gd name="adj2" fmla="val -143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74103" y="163174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43332" y="162468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60678" y="32034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925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000089: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진행중 </a:t>
            </a:r>
            <a:r>
              <a:rPr lang="ko-KR" altLang="en-US" sz="1400" b="1" dirty="0" err="1" smtClean="0"/>
              <a:t>약관동의서</a:t>
            </a:r>
            <a:r>
              <a:rPr lang="ko-KR" altLang="en-US" sz="1400" b="1" dirty="0" smtClean="0"/>
              <a:t> 확인 이후 오류 발생</a:t>
            </a:r>
            <a:endParaRPr lang="en-US" altLang="ko-KR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1624494" y="52643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936113" y="506359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2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936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1000509"/>
            <a:ext cx="3071191" cy="2303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8113" y="996363"/>
            <a:ext cx="3038024" cy="2278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951" y="1001009"/>
            <a:ext cx="3075196" cy="230639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02298" y="3687801"/>
            <a:ext cx="1063139" cy="734381"/>
          </a:xfrm>
          <a:prstGeom prst="wedgeRoundRectCallout">
            <a:avLst>
              <a:gd name="adj1" fmla="val 97464"/>
              <a:gd name="adj2" fmla="val -282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093981" y="170131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1893037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40800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000090: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추가대출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오류 발생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0559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65051" y="996363"/>
            <a:ext cx="3038024" cy="2278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372" y="996364"/>
            <a:ext cx="3038023" cy="227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174" y="996364"/>
            <a:ext cx="3038022" cy="2278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94" y="4100418"/>
            <a:ext cx="3026811" cy="227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346" y="4111415"/>
            <a:ext cx="3014246" cy="226068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972537" y="552249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36252" y="684042"/>
            <a:ext cx="219929" cy="190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123798" y="177089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63210" y="2499325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20312" y="322333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7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000091: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오류 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693817" y="212568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464156" y="625687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64" y="979814"/>
            <a:ext cx="2838657" cy="21289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3066" y="979812"/>
            <a:ext cx="2838659" cy="2128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0260" y="979812"/>
            <a:ext cx="2838660" cy="21289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6892" y="1273554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61286" y="1395602"/>
            <a:ext cx="967210" cy="27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82849" y="3008677"/>
            <a:ext cx="1029879" cy="229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867116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32822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700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smtClean="0"/>
              <a:t>000059-MY-</a:t>
            </a:r>
            <a:r>
              <a:rPr lang="ko-KR" altLang="en-US" sz="1400" b="1" dirty="0" smtClean="0"/>
              <a:t>대출현황조회에서 </a:t>
            </a:r>
            <a:r>
              <a:rPr lang="ko-KR" altLang="en-US" sz="1400" b="1" dirty="0"/>
              <a:t>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</a:t>
            </a:r>
            <a:endParaRPr lang="en-US" altLang="ko-KR" sz="14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790" y="959327"/>
            <a:ext cx="2860040" cy="214503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8842880" y="21018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116" y="4319777"/>
            <a:ext cx="2771397" cy="207854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7801" y="520212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138" y="4225916"/>
            <a:ext cx="2944763" cy="22085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6615" y="4168083"/>
            <a:ext cx="2944763" cy="2208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8194" y="4115697"/>
            <a:ext cx="2944763" cy="2208572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2821874" y="51732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776385" y="520211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8743411" y="517327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2062" y="1273554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39581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25987" y="525965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5987" y="5445431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289462" y="6344493"/>
            <a:ext cx="519469" cy="141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55135" y="6371362"/>
            <a:ext cx="473358" cy="12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9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1" y="987332"/>
            <a:ext cx="3048347" cy="2286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469" y="987331"/>
            <a:ext cx="3048346" cy="228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0439" y="996363"/>
            <a:ext cx="3038024" cy="2278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2" y="4095749"/>
            <a:ext cx="3038023" cy="2278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850" y="4111941"/>
            <a:ext cx="3048348" cy="228626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5586382" y="4806210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Not found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0895" y="3308398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281164" y="32785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486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000093: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진행중 약관 동의 이후 </a:t>
            </a:r>
            <a:r>
              <a:rPr lang="en-US" altLang="ko-KR" sz="1400" b="1" dirty="0" smtClean="0"/>
              <a:t>not found </a:t>
            </a:r>
            <a:r>
              <a:rPr lang="ko-KR" altLang="en-US" sz="1400" b="1" dirty="0" smtClean="0"/>
              <a:t>출력 오류 불규칙 발생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가끔 발생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304108" y="323314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699743" y="5278971"/>
            <a:ext cx="408458" cy="172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1785" y="2199485"/>
            <a:ext cx="873544" cy="215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5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996364"/>
            <a:ext cx="3038023" cy="2278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9" y="994282"/>
            <a:ext cx="3040401" cy="2280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46" y="979814"/>
            <a:ext cx="3056937" cy="2292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979814"/>
            <a:ext cx="3056937" cy="2292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93" y="4120969"/>
            <a:ext cx="3038022" cy="2278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38" y="4118887"/>
            <a:ext cx="3040401" cy="22803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307" y="4123114"/>
            <a:ext cx="3074213" cy="23056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0555" y="4139663"/>
            <a:ext cx="3056936" cy="229270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7593" y="2139732"/>
            <a:ext cx="803835" cy="241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44926" y="329887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15537" y="328238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285811" y="321943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09625" y="5305065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05300" y="5227209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51123" y="6364717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576009" y="5439894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7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424" y="968278"/>
            <a:ext cx="2964653" cy="2223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269" y="967392"/>
            <a:ext cx="2965669" cy="2224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0799" y="969993"/>
            <a:ext cx="2986458" cy="223984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668112" y="3176393"/>
            <a:ext cx="1063139" cy="734381"/>
          </a:xfrm>
          <a:prstGeom prst="wedgeRoundRectCallout">
            <a:avLst>
              <a:gd name="adj1" fmla="val -165239"/>
              <a:gd name="adj2" fmla="val -171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결과값 내용중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err="1" smtClean="0">
                <a:solidFill>
                  <a:srgbClr val="FF0000"/>
                </a:solidFill>
              </a:rPr>
              <a:t>undeinfed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486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000094: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진행 결과에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491995" y="309133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24674" y="2040502"/>
            <a:ext cx="988397" cy="645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7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9" y="1011866"/>
            <a:ext cx="3001618" cy="2251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526" y="1005015"/>
            <a:ext cx="3009448" cy="2257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890" y="1012073"/>
            <a:ext cx="3003275" cy="2252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257" y="1021305"/>
            <a:ext cx="2997924" cy="22484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400" y="4093947"/>
            <a:ext cx="3018800" cy="2264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511" y="4094214"/>
            <a:ext cx="3020934" cy="22657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216" y="4082748"/>
            <a:ext cx="3048663" cy="228649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2" y="4080881"/>
            <a:ext cx="3033734" cy="227530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16506" y="1119363"/>
            <a:ext cx="309860" cy="20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79652" y="164750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106818" y="165236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32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000095: </a:t>
            </a: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간편비밀번호 재설정 진행중 </a:t>
            </a:r>
            <a:r>
              <a:rPr lang="ko-KR" altLang="en-US" sz="1400" b="1" dirty="0" err="1" smtClean="0"/>
              <a:t>입력완료</a:t>
            </a:r>
            <a:r>
              <a:rPr lang="ko-KR" altLang="en-US" sz="1400" b="1" dirty="0" smtClean="0"/>
              <a:t> 단계에서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704829" y="209559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9840" y="6272077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34263" y="4383421"/>
            <a:ext cx="361949" cy="165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76958" y="6280827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17899" y="4587287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42404" y="4402939"/>
            <a:ext cx="570668" cy="184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821796" y="5775202"/>
            <a:ext cx="1063139" cy="734381"/>
          </a:xfrm>
          <a:prstGeom prst="wedgeRoundRectCallout">
            <a:avLst>
              <a:gd name="adj1" fmla="val 77797"/>
              <a:gd name="adj2" fmla="val -162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2709" y="963577"/>
            <a:ext cx="3018717" cy="226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84" y="963578"/>
            <a:ext cx="3018719" cy="2264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5609" y="963577"/>
            <a:ext cx="3018718" cy="2264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24" y="963577"/>
            <a:ext cx="3018719" cy="2264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31" y="4089194"/>
            <a:ext cx="3045777" cy="2284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1080" y="4066775"/>
            <a:ext cx="3071398" cy="23035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4868" y="4085918"/>
            <a:ext cx="3019565" cy="2264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2300" y="4066836"/>
            <a:ext cx="3041374" cy="2281031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39193" y="916434"/>
            <a:ext cx="156746" cy="13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041" y="1689446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41404" y="2340261"/>
            <a:ext cx="735554" cy="16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</a:t>
            </a:r>
            <a:r>
              <a:rPr lang="ko-KR" altLang="en-US" sz="1400" b="1" dirty="0"/>
              <a:t>발생</a:t>
            </a:r>
            <a:endParaRPr lang="en-US" altLang="ko-KR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10430921" y="3169386"/>
            <a:ext cx="317019" cy="177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511451" y="6255299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32816" y="50785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12564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274286" y="6238882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77376" y="507013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905081" y="507854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862194" y="4749752"/>
            <a:ext cx="1266738" cy="1385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559214" y="2021379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677327" y="5235470"/>
            <a:ext cx="354126" cy="162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254021" y="6222111"/>
            <a:ext cx="493919" cy="195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9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56" y="937599"/>
            <a:ext cx="3012779" cy="22595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10" y="908611"/>
            <a:ext cx="3005250" cy="2253938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02876" y="31250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812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000097: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신용정보조회동의 진행중 신용대출 확인 이후 오류 발행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5913155" y="2390700"/>
            <a:ext cx="1063139" cy="734381"/>
          </a:xfrm>
          <a:prstGeom prst="wedgeRoundRectCallout">
            <a:avLst>
              <a:gd name="adj1" fmla="val -171551"/>
              <a:gd name="adj2" fmla="val -1728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13" y="969988"/>
            <a:ext cx="3001619" cy="22512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55" y="969987"/>
            <a:ext cx="3001620" cy="2251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6898" y="974099"/>
            <a:ext cx="3034517" cy="227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653" y="969987"/>
            <a:ext cx="3001622" cy="225121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72692" y="188357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001965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972537" y="191046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905081" y="18995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53789" y="3108554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997488" y="147738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11133" y="222250"/>
            <a:ext cx="6631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000099: 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확인서 진행중 </a:t>
            </a:r>
            <a:r>
              <a:rPr lang="ko-KR" altLang="en-US" sz="1400" b="1" dirty="0" err="1" smtClean="0"/>
              <a:t>휴대폰인증</a:t>
            </a:r>
            <a:r>
              <a:rPr lang="ko-KR" altLang="en-US" sz="1400" b="1" dirty="0" smtClean="0"/>
              <a:t> 이후 오류 발생</a:t>
            </a:r>
            <a:endParaRPr lang="en-US" altLang="ko-KR" sz="1400" b="1" dirty="0"/>
          </a:p>
        </p:txBody>
      </p:sp>
      <p:sp>
        <p:nvSpPr>
          <p:cNvPr id="41" name="타원 40"/>
          <p:cNvSpPr/>
          <p:nvPr/>
        </p:nvSpPr>
        <p:spPr>
          <a:xfrm>
            <a:off x="3992541" y="1629660"/>
            <a:ext cx="1383648" cy="1383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8786261" y="3363732"/>
            <a:ext cx="1063139" cy="734381"/>
          </a:xfrm>
          <a:prstGeom prst="wedgeRoundRectCallout">
            <a:avLst>
              <a:gd name="adj1" fmla="val 70318"/>
              <a:gd name="adj2" fmla="val -2979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96903" y="1647500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398569" y="3193613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174" y="1008997"/>
            <a:ext cx="3002684" cy="2252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8" y="989932"/>
            <a:ext cx="3053521" cy="2290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4236" y="985759"/>
            <a:ext cx="3029243" cy="2271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6719" y="1012174"/>
            <a:ext cx="3028104" cy="22710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8" y="4080197"/>
            <a:ext cx="3015610" cy="2261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6217" y="4084936"/>
            <a:ext cx="3053522" cy="2290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877" y="4072636"/>
            <a:ext cx="3067580" cy="2300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964" y="4085437"/>
            <a:ext cx="3057538" cy="2293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38600" y="1122263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4279" y="3925956"/>
            <a:ext cx="1351722" cy="1838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3384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33787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899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8983653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76108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07367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73112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59574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7362" y="4492487"/>
            <a:ext cx="1351722" cy="1499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2704" y="51188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29" y="627019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2726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975091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07783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556" y="974117"/>
            <a:ext cx="3015611" cy="226170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0167" y="13222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865082" y="2831727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org.json.JSONArray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cannot be cast to</a:t>
            </a:r>
          </a:p>
          <a:p>
            <a:pPr algn="ctr"/>
            <a:r>
              <a:rPr lang="en-US" altLang="ko-KR" sz="1000" dirty="0" err="1" smtClean="0">
                <a:solidFill>
                  <a:srgbClr val="FF0000"/>
                </a:solidFill>
              </a:rPr>
              <a:t>org.json.simple.JSONObjec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1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000104-[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진행중 적합성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확인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… </a:t>
            </a:r>
            <a:r>
              <a:rPr lang="ko-KR" altLang="en-US" sz="1400" b="1" dirty="0" smtClean="0"/>
              <a:t>프로그램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4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4" y="964795"/>
            <a:ext cx="3001592" cy="2251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9" y="964798"/>
            <a:ext cx="3001617" cy="2251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14" y="961057"/>
            <a:ext cx="3011557" cy="2258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0793" y="937603"/>
            <a:ext cx="3032668" cy="22745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943" y="4062772"/>
            <a:ext cx="3001591" cy="22511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338" y="4062774"/>
            <a:ext cx="3001617" cy="22512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5992" y="4062092"/>
            <a:ext cx="2996155" cy="224711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3232" y="4067737"/>
            <a:ext cx="3041309" cy="22809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0018" y="213989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9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000105-[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-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2(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신용대출 단계에서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실패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2611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18087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3130" y="623663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75258" y="62345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99941" y="4466560"/>
            <a:ext cx="1083252" cy="37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19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33" y="222250"/>
            <a:ext cx="6543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000059-</a:t>
            </a:r>
            <a:r>
              <a:rPr lang="ko-KR" altLang="en-US" sz="1400" b="1" dirty="0"/>
              <a:t>대출현황조회에서 서류제출확인 다음 단계 프로그램</a:t>
            </a:r>
            <a:r>
              <a:rPr lang="en-US" altLang="ko-KR" sz="1400" b="1" dirty="0"/>
              <a:t>down </a:t>
            </a:r>
            <a:r>
              <a:rPr lang="ko-KR" altLang="en-US" sz="1400" b="1" dirty="0" smtClean="0"/>
              <a:t>오류 </a:t>
            </a:r>
            <a:r>
              <a:rPr lang="en-US" altLang="ko-KR" sz="1400" b="1" dirty="0" smtClean="0"/>
              <a:t>#2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55" y="1084038"/>
            <a:ext cx="2636414" cy="197731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82998" y="1505144"/>
            <a:ext cx="1045840" cy="280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3649" y="1068364"/>
            <a:ext cx="2663920" cy="199794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2516571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8643" y="1070419"/>
            <a:ext cx="2606479" cy="1954859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5228450" y="19104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570431" y="3055435"/>
            <a:ext cx="489976" cy="1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8708619" y="1833739"/>
            <a:ext cx="1835150" cy="781050"/>
          </a:xfrm>
          <a:prstGeom prst="wedgeRoundRectCallout">
            <a:avLst>
              <a:gd name="adj1" fmla="val -138408"/>
              <a:gd name="adj2" fmla="val 110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app </a:t>
            </a:r>
            <a:r>
              <a:rPr lang="ko-KR" altLang="en-US" sz="1000" dirty="0" smtClean="0">
                <a:solidFill>
                  <a:srgbClr val="FF0000"/>
                </a:solidFill>
              </a:rPr>
              <a:t>프로그램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down </a:t>
            </a:r>
            <a:r>
              <a:rPr lang="ko-KR" altLang="en-US" sz="1000" dirty="0" smtClean="0">
                <a:solidFill>
                  <a:srgbClr val="FF0000"/>
                </a:solidFill>
              </a:rPr>
              <a:t>현상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41" y="906472"/>
            <a:ext cx="3011557" cy="2258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8704" y="909067"/>
            <a:ext cx="3011558" cy="2258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4" y="902966"/>
            <a:ext cx="3021496" cy="2266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9290" y="902317"/>
            <a:ext cx="3016306" cy="2262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539" y="4034045"/>
            <a:ext cx="3011559" cy="2258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311" y="4036751"/>
            <a:ext cx="3031435" cy="2273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5023" y="4035287"/>
            <a:ext cx="3021496" cy="226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7369" y="4036558"/>
            <a:ext cx="3031657" cy="227374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7220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400302" y="30755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96927" y="314340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34914" y="622304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29055" y="627569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858" y="50873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64039" y="623050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844" y="910309"/>
            <a:ext cx="3021496" cy="22661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1999" y="908039"/>
            <a:ext cx="3024091" cy="2268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9135" y="876302"/>
            <a:ext cx="3071191" cy="230339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31188" y="314269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96427" y="3056699"/>
            <a:ext cx="2054787" cy="994838"/>
          </a:xfrm>
          <a:prstGeom prst="wedgeRoundRectCallout">
            <a:avLst>
              <a:gd name="adj1" fmla="val -92760"/>
              <a:gd name="adj2" fmla="val -15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계좌번호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입력후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계좌인증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 발생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000105-[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상품안내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2(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진행중 신용대출 단계에서 </a:t>
            </a:r>
            <a:r>
              <a:rPr lang="ko-KR" altLang="en-US" sz="1400" b="1" dirty="0" err="1"/>
              <a:t>계좌인증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실패 </a:t>
            </a:r>
            <a:r>
              <a:rPr lang="en-US" altLang="ko-KR" sz="1400" b="1" dirty="0" smtClean="0"/>
              <a:t>#3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05351" y="23890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2" y="982098"/>
            <a:ext cx="3001593" cy="225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982097"/>
            <a:ext cx="3001594" cy="225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59" y="982097"/>
            <a:ext cx="3001595" cy="2251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977442"/>
            <a:ext cx="3006917" cy="22551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61" y="4114820"/>
            <a:ext cx="3001593" cy="22511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25" y="4114820"/>
            <a:ext cx="3001594" cy="2251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860" y="4114821"/>
            <a:ext cx="3001594" cy="22511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961" y="4124883"/>
            <a:ext cx="3006916" cy="2255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3357" y="1484574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44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73436" y="31956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66090" y="31500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04127" y="508148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145218" y="516043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18108" y="63012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623803" y="5289826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2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5" y="543035"/>
            <a:ext cx="2175882" cy="290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41" y="548319"/>
            <a:ext cx="2152830" cy="28704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3904" y="897990"/>
            <a:ext cx="2943711" cy="22077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626" y="919280"/>
            <a:ext cx="2919384" cy="21895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17" y="3950005"/>
            <a:ext cx="2939655" cy="22047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7602" y="3950005"/>
            <a:ext cx="2939656" cy="2204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8664" y="3946231"/>
            <a:ext cx="3057557" cy="22931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1276" y="3946232"/>
            <a:ext cx="3057559" cy="229316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1810" y="1157209"/>
            <a:ext cx="1022229" cy="34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36883" y="302085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44660" y="6026208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4026" y="611175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74038" y="613037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485691" y="5018463"/>
            <a:ext cx="625222" cy="200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93130" y="297577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0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2608" y="977891"/>
            <a:ext cx="2892785" cy="216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9309" y="960964"/>
            <a:ext cx="2912130" cy="21840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25861" y="3027402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72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000106-[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#3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862086" y="2809294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4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7" y="1000058"/>
            <a:ext cx="2937617" cy="220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2" y="1000057"/>
            <a:ext cx="2937618" cy="2203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823" y="1003683"/>
            <a:ext cx="2966630" cy="2224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281" y="1003683"/>
            <a:ext cx="2966631" cy="2224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556" y="4042273"/>
            <a:ext cx="2937617" cy="22032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6731" y="4067344"/>
            <a:ext cx="2937618" cy="2203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676" y="4095933"/>
            <a:ext cx="2980513" cy="22353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646" y="4096638"/>
            <a:ext cx="2979707" cy="223478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4307" y="1589349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08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82961" y="315758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399415" y="31310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556502" y="51291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96145" y="61589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05814" y="4405746"/>
            <a:ext cx="980911" cy="3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60063" y="6245513"/>
            <a:ext cx="506159" cy="243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9014891" y="493636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61" y="969228"/>
            <a:ext cx="2972852" cy="2229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4" y="969228"/>
            <a:ext cx="2972853" cy="2229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5853" y="971229"/>
            <a:ext cx="2988854" cy="2241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0509" y="982860"/>
            <a:ext cx="2957273" cy="2217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40" y="4092678"/>
            <a:ext cx="2969007" cy="22267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142" y="4046679"/>
            <a:ext cx="2972855" cy="2229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720" y="4073477"/>
            <a:ext cx="3020207" cy="22651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36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000107-[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공인인증서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</a:t>
            </a:r>
            <a:r>
              <a:rPr lang="ko-KR" altLang="en-US" sz="1400" b="1" dirty="0" err="1" smtClean="0"/>
              <a:t>판단결과서</a:t>
            </a:r>
            <a:r>
              <a:rPr lang="ko-KR" altLang="en-US" sz="1400" b="1" dirty="0" smtClean="0"/>
              <a:t> 이후 오류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21061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456565" y="312148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9887" y="6194329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362165" y="6194329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3006329" y="493038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6039021" y="496187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0294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9014891" y="5931307"/>
            <a:ext cx="1063139" cy="734381"/>
          </a:xfrm>
          <a:prstGeom prst="wedgeRoundRectCallout">
            <a:avLst>
              <a:gd name="adj1" fmla="val -160832"/>
              <a:gd name="adj2" fmla="val -236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6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635" y="1024163"/>
            <a:ext cx="2943225" cy="2207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804" y="1022972"/>
            <a:ext cx="2933700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707" y="1018274"/>
            <a:ext cx="2905125" cy="217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90837" y="1021987"/>
            <a:ext cx="2934828" cy="220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69" y="4129582"/>
            <a:ext cx="2976557" cy="223241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5747" y="1920145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66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000108-[</a:t>
            </a:r>
            <a:r>
              <a:rPr lang="ko-KR" altLang="en-US" sz="1400" b="1" dirty="0" smtClean="0"/>
              <a:t>모바일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고객센터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소득서류제출 진행중 </a:t>
            </a:r>
            <a:r>
              <a:rPr lang="ko-KR" altLang="en-US" sz="1400" b="1" dirty="0" err="1"/>
              <a:t>소</a:t>
            </a:r>
            <a:r>
              <a:rPr lang="ko-KR" altLang="en-US" sz="1400" b="1" dirty="0" err="1" smtClean="0"/>
              <a:t>득서류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제출화면</a:t>
            </a:r>
            <a:r>
              <a:rPr lang="ko-KR" altLang="en-US" sz="1400" b="1" dirty="0" smtClean="0"/>
              <a:t> 이후 다음 단계 진행 안됨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03291" y="6195913"/>
            <a:ext cx="589912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29819" y="31057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3377828" y="4616446"/>
            <a:ext cx="1698997" cy="734381"/>
          </a:xfrm>
          <a:prstGeom prst="wedgeRoundRectCallout">
            <a:avLst>
              <a:gd name="adj1" fmla="val -163060"/>
              <a:gd name="adj2" fmla="val 1573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이후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아무런 동작이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다음단계 진행이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8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131" y="943899"/>
            <a:ext cx="2913230" cy="218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8355" y="933270"/>
            <a:ext cx="2925380" cy="2194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48" y="943898"/>
            <a:ext cx="2913231" cy="21849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310" y="3975836"/>
            <a:ext cx="2926870" cy="21951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2872" y="2424153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43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000109-[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확인 버튼 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504190" y="309291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75539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32498" y="945233"/>
            <a:ext cx="2911705" cy="218377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404946" y="3029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042457" y="5317364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840" y="943092"/>
            <a:ext cx="2840919" cy="21306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4741" y="922112"/>
            <a:ext cx="2864899" cy="21486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522" y="947416"/>
            <a:ext cx="2835977" cy="21269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28622" y="1013900"/>
            <a:ext cx="411451" cy="149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002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000110-[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리뉴얼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푸시알림설정</a:t>
            </a:r>
            <a:r>
              <a:rPr lang="ko-KR" altLang="en-US" sz="1400" b="1" dirty="0"/>
              <a:t> 선택 이후 오류 발행</a:t>
            </a:r>
            <a:endParaRPr lang="en-US" altLang="ko-KR" sz="1400" b="1" dirty="0"/>
          </a:p>
          <a:p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35336" y="30528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69239" y="1788430"/>
            <a:ext cx="406011" cy="2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703246" y="3278315"/>
            <a:ext cx="1063139" cy="734381"/>
          </a:xfrm>
          <a:prstGeom prst="wedgeRoundRectCallout">
            <a:avLst>
              <a:gd name="adj1" fmla="val -147393"/>
              <a:gd name="adj2" fmla="val -2382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131" y="1756314"/>
            <a:ext cx="2943479" cy="220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3499" y="1753683"/>
            <a:ext cx="2922454" cy="2191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430" y="1745798"/>
            <a:ext cx="2943479" cy="220761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87550" y="2178050"/>
            <a:ext cx="698500" cy="215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60172" y="2330449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57422" y="2950038"/>
            <a:ext cx="12763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1930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79213" y="270831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57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000060-</a:t>
            </a:r>
            <a:r>
              <a:rPr lang="ko-KR" altLang="en-US" sz="1400" b="1" dirty="0"/>
              <a:t>대출현황조회에서 대출상품 </a:t>
            </a:r>
            <a:r>
              <a:rPr lang="ko-KR" altLang="en-US" sz="1400" b="1" dirty="0" err="1"/>
              <a:t>선택후</a:t>
            </a:r>
            <a:r>
              <a:rPr lang="ko-KR" altLang="en-US" sz="1400" b="1" dirty="0"/>
              <a:t> 한도정보확인 </a:t>
            </a:r>
            <a:r>
              <a:rPr lang="ko-KR" altLang="en-US" sz="1400" b="1" dirty="0" err="1"/>
              <a:t>클릭시</a:t>
            </a:r>
            <a:r>
              <a:rPr lang="ko-KR" altLang="en-US" sz="1400" b="1"/>
              <a:t> </a:t>
            </a:r>
            <a:r>
              <a:rPr lang="ko-KR" altLang="en-US" sz="1400" b="1" smtClean="0"/>
              <a:t>오류 </a:t>
            </a:r>
            <a:r>
              <a:rPr lang="ko-KR" altLang="en-US" sz="1400" b="1" dirty="0"/>
              <a:t>발생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8816" y="1738490"/>
            <a:ext cx="2951004" cy="2213253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881568" y="27304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116197" y="5010150"/>
            <a:ext cx="1835150" cy="781050"/>
          </a:xfrm>
          <a:prstGeom prst="wedgeRoundRectCallout">
            <a:avLst>
              <a:gd name="adj1" fmla="val 65304"/>
              <a:gd name="adj2" fmla="val -307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6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730" y="4032951"/>
            <a:ext cx="3006619" cy="2254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3" y="4077113"/>
            <a:ext cx="3029554" cy="22721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9197" y="4043156"/>
            <a:ext cx="2994956" cy="2246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539" y="971779"/>
            <a:ext cx="2983003" cy="2237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54" y="963323"/>
            <a:ext cx="3029554" cy="2272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4872" y="963324"/>
            <a:ext cx="3029554" cy="2272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1083" y="928761"/>
            <a:ext cx="3038276" cy="227870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9547" y="203968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91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신용정보조회동의 진행중 </a:t>
            </a:r>
            <a:r>
              <a:rPr lang="ko-KR" altLang="en-US" sz="1400" b="1" dirty="0" smtClean="0"/>
              <a:t>신청 </a:t>
            </a:r>
            <a:r>
              <a:rPr lang="ko-KR" altLang="en-US" sz="1400" b="1" dirty="0"/>
              <a:t>이후 오류 발행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06786" y="209940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37439" y="31438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52571" y="312480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9029297" y="5638250"/>
            <a:ext cx="1063139" cy="734381"/>
          </a:xfrm>
          <a:prstGeom prst="wedgeRoundRectCallout">
            <a:avLst>
              <a:gd name="adj1" fmla="val -167999"/>
              <a:gd name="adj2" fmla="val -168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오류발생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2684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25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665" y="922868"/>
            <a:ext cx="2991136" cy="2243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624" y="906927"/>
            <a:ext cx="2971800" cy="2228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5111" y="918760"/>
            <a:ext cx="2958277" cy="22187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9237" y="906676"/>
            <a:ext cx="2972087" cy="2229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133" y="4039633"/>
            <a:ext cx="2988794" cy="22415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0512" y="3968617"/>
            <a:ext cx="2964698" cy="2223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307" y="3968618"/>
            <a:ext cx="2964698" cy="22235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0883" y="3959581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54914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46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2514" y="30435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357321" y="310009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37093" y="616368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12514" y="615416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00674" y="608825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24448" y="61077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962" y="918884"/>
            <a:ext cx="2988794" cy="22415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36472" y="1293557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967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모바일웹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한도조회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휴대폰간편조회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조회결과 상품 화면에 </a:t>
            </a:r>
            <a:r>
              <a:rPr lang="en-US" altLang="ko-KR" sz="1400" b="1" dirty="0" smtClean="0"/>
              <a:t>undefined </a:t>
            </a:r>
            <a:r>
              <a:rPr lang="ko-KR" altLang="en-US" sz="1400" b="1" dirty="0" smtClean="0"/>
              <a:t>출력 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3180947" y="2542625"/>
            <a:ext cx="1063139" cy="734381"/>
          </a:xfrm>
          <a:prstGeom prst="wedgeRoundRectCallout">
            <a:avLst>
              <a:gd name="adj1" fmla="val -195773"/>
              <a:gd name="adj2" fmla="val -210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</a:p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33297" y="183721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33297" y="2542625"/>
            <a:ext cx="463728" cy="8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7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88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한도조회</a:t>
            </a:r>
            <a:r>
              <a:rPr lang="ko-KR" altLang="en-US" sz="1400" b="1" dirty="0" smtClean="0"/>
              <a:t> 결과 상품이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으로 출력됨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846576" y="5471257"/>
            <a:ext cx="2248247" cy="955112"/>
          </a:xfrm>
          <a:prstGeom prst="wedgeRoundRectCallout">
            <a:avLst>
              <a:gd name="adj1" fmla="val 47406"/>
              <a:gd name="adj2" fmla="val -123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상품선택후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결과 상품이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err="1" smtClean="0">
                <a:solidFill>
                  <a:srgbClr val="FF0000"/>
                </a:solidFill>
              </a:rPr>
              <a:t>사잇돌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표준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으로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출력 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041044" y="4559895"/>
            <a:ext cx="1155594" cy="4436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882" y="923887"/>
            <a:ext cx="2999296" cy="2249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609" y="907307"/>
            <a:ext cx="3018244" cy="2263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1" y="923885"/>
            <a:ext cx="2999297" cy="2249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172" y="923886"/>
            <a:ext cx="2999297" cy="2249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38" y="4002303"/>
            <a:ext cx="2994045" cy="2245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6" y="4000910"/>
            <a:ext cx="2982905" cy="22371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80" y="4006812"/>
            <a:ext cx="2999297" cy="22494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599" y="4013318"/>
            <a:ext cx="3005666" cy="22542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45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000115-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</a:t>
            </a:r>
            <a:r>
              <a:rPr lang="en-US" altLang="ko-KR" sz="1400" b="1" dirty="0"/>
              <a:t>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smtClean="0"/>
              <a:t>확정한도조회 선택 </a:t>
            </a:r>
            <a:r>
              <a:rPr lang="ko-KR" altLang="en-US" sz="1400" b="1" dirty="0" err="1" smtClean="0"/>
              <a:t>진행후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건중</a:t>
            </a:r>
            <a:r>
              <a:rPr lang="ko-KR" altLang="en-US" sz="1400" b="1" dirty="0" smtClean="0"/>
              <a:t> 나머지 확정한도조회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건이 함께 </a:t>
            </a:r>
            <a:r>
              <a:rPr lang="ko-KR" altLang="en-US" sz="1400" b="1" dirty="0" err="1" smtClean="0"/>
              <a:t>지워짐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10845" y="308165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29110" y="2166951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041044" y="1178516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6791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64889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4111" y="4287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27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19" y="943910"/>
            <a:ext cx="2992504" cy="224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711" y="944759"/>
            <a:ext cx="2999296" cy="22494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021515" y="1876715"/>
            <a:ext cx="1030025" cy="1122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178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000115-[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대출현황조회에서 직장인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확정한도조회 선택 </a:t>
            </a:r>
            <a:r>
              <a:rPr lang="ko-KR" altLang="en-US" sz="1400" b="1" dirty="0" err="1"/>
              <a:t>진행후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</a:t>
            </a:r>
            <a:r>
              <a:rPr lang="ko-KR" altLang="en-US" sz="1400" b="1" dirty="0" err="1"/>
              <a:t>건중</a:t>
            </a:r>
            <a:r>
              <a:rPr lang="ko-KR" altLang="en-US" sz="1400" b="1" dirty="0"/>
              <a:t> 나머지 확정한도조회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건이 함께 </a:t>
            </a:r>
            <a:r>
              <a:rPr lang="ko-KR" altLang="en-US" sz="1400" b="1" dirty="0" err="1"/>
              <a:t>지워짐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2261" y="1049446"/>
            <a:ext cx="3836795" cy="287759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00918" y="126720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80583" y="2604356"/>
            <a:ext cx="1480150" cy="68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157248" y="3285213"/>
            <a:ext cx="2362965" cy="896102"/>
          </a:xfrm>
          <a:prstGeom prst="wedgeRoundRectCallout">
            <a:avLst>
              <a:gd name="adj1" fmla="val -96965"/>
              <a:gd name="adj2" fmla="val -127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선택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진행후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</a:rPr>
            </a:br>
            <a:r>
              <a:rPr lang="ko-KR" altLang="en-US" sz="1000" b="1" dirty="0" smtClean="0">
                <a:solidFill>
                  <a:srgbClr val="FF0000"/>
                </a:solidFill>
              </a:rPr>
              <a:t>대출현황조회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재조회시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확정한도조회에 해당하는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건 모두 삭제됨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432034" y="882789"/>
            <a:ext cx="2180191" cy="896102"/>
          </a:xfrm>
          <a:prstGeom prst="wedgeRoundRectCallout">
            <a:avLst>
              <a:gd name="adj1" fmla="val 100920"/>
              <a:gd name="adj2" fmla="val 151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 직장인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키움예스론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) </a:t>
            </a: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선택으로 시작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7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" y="693075"/>
            <a:ext cx="5130827" cy="3848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9737" y="1067987"/>
            <a:ext cx="2999297" cy="2249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1068109"/>
            <a:ext cx="2999160" cy="22493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329" y="4150994"/>
            <a:ext cx="3006621" cy="2254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157" y="4157523"/>
            <a:ext cx="2999160" cy="22493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40059" y="2658666"/>
            <a:ext cx="402326" cy="150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46224" y="172111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92279" y="90275"/>
            <a:ext cx="11010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리뉴얼</a:t>
            </a:r>
            <a:r>
              <a:rPr lang="en-US" altLang="ko-KR" sz="1400" b="1" dirty="0" smtClean="0"/>
              <a:t>test]) (PC,</a:t>
            </a:r>
            <a:r>
              <a:rPr lang="ko-KR" altLang="en-US" sz="1400" b="1" dirty="0" smtClean="0"/>
              <a:t>홈페이지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모집법인 </a:t>
            </a:r>
            <a:r>
              <a:rPr lang="ko-KR" altLang="en-US" sz="1400" b="1" dirty="0" err="1" smtClean="0"/>
              <a:t>등록후</a:t>
            </a:r>
            <a:r>
              <a:rPr lang="en-US" altLang="ko-KR" sz="1400" b="1" dirty="0" smtClean="0"/>
              <a:t>, (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대출현황조회에서 해당 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상태의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이어하기 진행중 </a:t>
            </a:r>
            <a:r>
              <a:rPr lang="ko-KR" altLang="en-US" sz="1400" b="1" dirty="0" err="1" smtClean="0"/>
              <a:t>이용동의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활성화가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8970650" y="209673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705" y="237333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89954" y="138924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090730" y="48010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988270" y="1299432"/>
            <a:ext cx="950806" cy="421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056622" y="207711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637978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180269" y="626027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257" y="415544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42730" y="5175083"/>
            <a:ext cx="1345540" cy="661318"/>
          </a:xfrm>
          <a:prstGeom prst="wedgeRoundRectCallout">
            <a:avLst>
              <a:gd name="adj1" fmla="val 62230"/>
              <a:gd name="adj2" fmla="val 114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이어하기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 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활성화가 안됨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929799" y="480768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8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388" y="937859"/>
            <a:ext cx="2885560" cy="2164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6790" y="937859"/>
            <a:ext cx="2885561" cy="2164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2794" y="941197"/>
            <a:ext cx="2881745" cy="2161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6163" y="943154"/>
            <a:ext cx="2927927" cy="219594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7" y="132572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306" y="120377"/>
            <a:ext cx="10885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000119-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ko-KR" altLang="en-US" sz="1400" b="1" dirty="0" smtClean="0"/>
              <a:t> 대출 </a:t>
            </a:r>
            <a:r>
              <a:rPr lang="ko-KR" altLang="en-US" sz="1400" b="1" dirty="0" err="1" smtClean="0"/>
              <a:t>상태건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en-US" altLang="ko-KR" sz="1400" b="1" dirty="0" smtClean="0"/>
              <a:t>, [</a:t>
            </a:r>
            <a:r>
              <a:rPr lang="ko-KR" altLang="en-US" sz="1400" b="1" dirty="0" smtClean="0"/>
              <a:t>이어하기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다음단계 에서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0776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03096" y="957705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608707" y="2806923"/>
            <a:ext cx="1246686" cy="560103"/>
          </a:xfrm>
          <a:prstGeom prst="wedgeRoundRectCallout">
            <a:avLst>
              <a:gd name="adj1" fmla="val 68575"/>
              <a:gd name="adj2" fmla="val -332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46" y="909599"/>
            <a:ext cx="2982235" cy="2236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468" y="909599"/>
            <a:ext cx="2982237" cy="2236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1672" y="903657"/>
            <a:ext cx="2989029" cy="2241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2656" y="909600"/>
            <a:ext cx="2982237" cy="2236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22" y="3996847"/>
            <a:ext cx="2969576" cy="2227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8371" y="4005758"/>
            <a:ext cx="2985775" cy="22393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0075" y="3985613"/>
            <a:ext cx="3008800" cy="2256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2571" y="4006756"/>
            <a:ext cx="2993763" cy="22453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00918" y="12595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103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63172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07765" y="1323220"/>
            <a:ext cx="1081053" cy="495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923207" y="500350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23953" y="6142417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38777" y="6135112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9025675" y="492344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91123" y="618390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032501" y="5397107"/>
            <a:ext cx="1318989" cy="283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391123" y="30741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410455" y="6131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675" y="1210159"/>
            <a:ext cx="4871048" cy="36532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222250"/>
            <a:ext cx="10694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 smtClean="0"/>
              <a:t>대출현황조회 진행중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신용대출 단계에서 신청금액</a:t>
            </a:r>
            <a:r>
              <a:rPr lang="en-US" altLang="ko-KR" sz="1400" b="1" dirty="0" smtClean="0"/>
              <a:t>:undefined </a:t>
            </a:r>
            <a:r>
              <a:rPr lang="ko-KR" altLang="en-US" sz="1400" b="1" dirty="0" smtClean="0"/>
              <a:t>표기 오류 </a:t>
            </a:r>
            <a:r>
              <a:rPr lang="en-US" altLang="ko-KR" sz="1400" b="1" dirty="0" smtClean="0"/>
              <a:t>&amp; 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버튼 활성화 안됨</a:t>
            </a:r>
            <a:r>
              <a:rPr lang="en-US" altLang="ko-KR" sz="1400" b="1" dirty="0" smtClean="0"/>
              <a:t>. 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91060" y="272294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745631" y="3129167"/>
            <a:ext cx="1389787" cy="703924"/>
          </a:xfrm>
          <a:prstGeom prst="wedgeRoundRectCallout">
            <a:avLst>
              <a:gd name="adj1" fmla="val -64338"/>
              <a:gd name="adj2" fmla="val -126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신청금액 부분에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undefined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표</a:t>
            </a:r>
            <a:r>
              <a:rPr lang="ko-KR" altLang="en-US" sz="1000" dirty="0" smtClean="0">
                <a:solidFill>
                  <a:srgbClr val="FF0000"/>
                </a:solidFill>
              </a:rPr>
              <a:t>기 오류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678545" y="2458473"/>
            <a:ext cx="923637" cy="1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990437" y="4726003"/>
            <a:ext cx="974437" cy="326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4369106" y="4290311"/>
            <a:ext cx="1389787" cy="703924"/>
          </a:xfrm>
          <a:prstGeom prst="wedgeRoundRectCallout">
            <a:avLst>
              <a:gd name="adj1" fmla="val -154057"/>
              <a:gd name="adj2" fmla="val 253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</a:rPr>
              <a:t>다음</a:t>
            </a:r>
            <a:r>
              <a:rPr lang="en-US" altLang="ko-KR" sz="1000" dirty="0" smtClean="0">
                <a:solidFill>
                  <a:srgbClr val="FF0000"/>
                </a:solidFill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</a:rPr>
              <a:t>버튼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활성화 안됨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669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000061-</a:t>
            </a:r>
            <a:r>
              <a:rPr lang="ko-KR" altLang="en-US" sz="1400" b="1" dirty="0" err="1"/>
              <a:t>대출싱픔</a:t>
            </a:r>
            <a:r>
              <a:rPr lang="ko-KR" altLang="en-US" sz="1400" b="1" dirty="0"/>
              <a:t> 선택 진행중 보이스피싱 </a:t>
            </a:r>
            <a:r>
              <a:rPr lang="ko-KR" altLang="en-US" sz="1400" b="1" dirty="0" err="1"/>
              <a:t>예방안내</a:t>
            </a:r>
            <a:r>
              <a:rPr lang="ko-KR" altLang="en-US" sz="1400" b="1" dirty="0"/>
              <a:t> 다음 단계에서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4" y="972041"/>
            <a:ext cx="3093484" cy="2320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300" y="976746"/>
            <a:ext cx="3131127" cy="2348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111" y="959427"/>
            <a:ext cx="3177309" cy="23829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7218" y="979634"/>
            <a:ext cx="3154219" cy="2365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54" y="4140439"/>
            <a:ext cx="3096115" cy="23220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538706" y="5145591"/>
            <a:ext cx="1835150" cy="781050"/>
          </a:xfrm>
          <a:prstGeom prst="wedgeRoundRectCallout">
            <a:avLst>
              <a:gd name="adj1" fmla="val -130481"/>
              <a:gd name="adj2" fmla="val -64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11621" y="3094996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76390" y="177821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08655" y="332232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34735" y="3274980"/>
            <a:ext cx="656219" cy="227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169" y="923884"/>
            <a:ext cx="2999298" cy="224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385" y="928155"/>
            <a:ext cx="2982906" cy="2237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678" y="923883"/>
            <a:ext cx="2999298" cy="224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171" y="903083"/>
            <a:ext cx="2984440" cy="2238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" y="3653416"/>
            <a:ext cx="2244816" cy="29930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94" y="3653416"/>
            <a:ext cx="2244816" cy="29930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532" y="196313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21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000128-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신분증촬영이후 신분증확인에서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선택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297177" y="310007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5550" y="619242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011097" cy="663855"/>
          </a:xfrm>
          <a:prstGeom prst="wedgeRoundRectCallout">
            <a:avLst>
              <a:gd name="adj1" fmla="val -176401"/>
              <a:gd name="adj2" fmla="val -225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53288" y="314202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80987" y="3020291"/>
            <a:ext cx="566807" cy="273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490" y="902200"/>
            <a:ext cx="2954188" cy="22156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5673" y="923623"/>
            <a:ext cx="2941727" cy="2206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397" y="899663"/>
            <a:ext cx="2957088" cy="22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18286" y="899663"/>
            <a:ext cx="2957089" cy="2217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" y="3650287"/>
            <a:ext cx="2222212" cy="2962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23" y="3650288"/>
            <a:ext cx="2222213" cy="2962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5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000129-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</a:t>
            </a:r>
            <a:r>
              <a:rPr lang="en-US" altLang="ko-KR" sz="1400" b="1" dirty="0" smtClean="0"/>
              <a:t>1</a:t>
            </a:r>
            <a:r>
              <a:rPr lang="ko-KR" altLang="en-US" sz="1400" b="1" dirty="0" err="1" smtClean="0"/>
              <a:t>원송금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대출건</a:t>
            </a:r>
            <a:r>
              <a:rPr lang="ko-KR" altLang="en-US" sz="1400" b="1" dirty="0" smtClean="0"/>
              <a:t> 선택 진행중 </a:t>
            </a:r>
            <a:r>
              <a:rPr lang="ko-KR" altLang="en-US" sz="1400" b="1" dirty="0" err="1" smtClean="0"/>
              <a:t>계좌인증</a:t>
            </a:r>
            <a:r>
              <a:rPr lang="ko-KR" altLang="en-US" sz="1400" b="1" dirty="0" smtClean="0"/>
              <a:t>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685104" y="306735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00350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00350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452279" y="6183185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883542" y="5520053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계좌인증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실패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7" y="1023412"/>
            <a:ext cx="1084493" cy="365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067358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87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362" y="1035433"/>
            <a:ext cx="2931208" cy="2198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3" y="1035433"/>
            <a:ext cx="2931210" cy="219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49" y="1003332"/>
            <a:ext cx="2967894" cy="2225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5" y="985671"/>
            <a:ext cx="2988078" cy="22410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344" y="4098433"/>
            <a:ext cx="2923353" cy="2192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22" y="4099416"/>
            <a:ext cx="2931210" cy="21984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5051" y="4104002"/>
            <a:ext cx="2967892" cy="22259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17064" y="4102536"/>
            <a:ext cx="2988079" cy="224105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46265" y="1440285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81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06323" y="6239748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22548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464111" y="3152201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173878" y="4398176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067557" y="4504394"/>
            <a:ext cx="775933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43490" y="623974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4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848" y="1037410"/>
            <a:ext cx="2947021" cy="2210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240" y="1035532"/>
            <a:ext cx="2932007" cy="2199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1375" y="1035533"/>
            <a:ext cx="2932009" cy="219900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0773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000130-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에서 직장인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스크래핑</a:t>
            </a:r>
            <a:r>
              <a:rPr lang="ko-KR" altLang="en-US" sz="1400" b="1" dirty="0" smtClean="0"/>
              <a:t> 상태 대출 </a:t>
            </a:r>
            <a:r>
              <a:rPr lang="ko-KR" altLang="en-US" sz="1400" b="1" dirty="0" err="1" smtClean="0"/>
              <a:t>신청건</a:t>
            </a:r>
            <a:r>
              <a:rPr lang="ko-KR" altLang="en-US" sz="1400" b="1" dirty="0" smtClean="0"/>
              <a:t> 선택 진행중 서류제출확인 단계에서 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강제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2878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068492" y="2634621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7105" y="1875810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06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9" y="1035609"/>
            <a:ext cx="2931278" cy="2198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143" y="1035580"/>
            <a:ext cx="2931042" cy="219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3075" y="1036613"/>
            <a:ext cx="2929863" cy="2197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9604" y="1035190"/>
            <a:ext cx="2927927" cy="2195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07" y="4056019"/>
            <a:ext cx="2931280" cy="21984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1876" y="4040359"/>
            <a:ext cx="2949176" cy="22118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614" y="4057909"/>
            <a:ext cx="2946400" cy="2209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4051976"/>
            <a:ext cx="2935900" cy="22019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88047" y="2149037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866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349432" y="314277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122857" y="4417603"/>
            <a:ext cx="1048170" cy="329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86534" y="1362645"/>
            <a:ext cx="1084493" cy="527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430525" y="6201115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09381" y="6184828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2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938" y="1037248"/>
            <a:ext cx="2944386" cy="22082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133" y="109126"/>
            <a:ext cx="893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000131-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셀러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진행중 서류제출확인 단계에서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다음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이후 프로그램 종료 </a:t>
            </a:r>
            <a:r>
              <a:rPr lang="en-US" altLang="ko-KR" sz="1400" b="1" dirty="0" smtClean="0"/>
              <a:t>#2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3092564" y="2514548"/>
            <a:ext cx="1173040" cy="672368"/>
          </a:xfrm>
          <a:prstGeom prst="wedgeRoundRectCallout">
            <a:avLst>
              <a:gd name="adj1" fmla="val -116560"/>
              <a:gd name="adj2" fmla="val -12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프로그램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강제 종료 됨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47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01" y="923768"/>
            <a:ext cx="2959398" cy="22195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3508" y="923767"/>
            <a:ext cx="2959399" cy="2219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591" y="920988"/>
            <a:ext cx="2937164" cy="2202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2218" y="920988"/>
            <a:ext cx="2937166" cy="220287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08557" y="1261172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8522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000133-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대출현황조회 선택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선택후</a:t>
            </a:r>
            <a:r>
              <a:rPr lang="ko-KR" altLang="en-US" sz="1400" b="1" dirty="0" smtClean="0"/>
              <a:t> 이어하기 이후 오류 발생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195076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22048" y="304888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3851" y="2603328"/>
            <a:ext cx="1173040" cy="672368"/>
          </a:xfrm>
          <a:prstGeom prst="wedgeRoundRectCallout">
            <a:avLst>
              <a:gd name="adj1" fmla="val 73201"/>
              <a:gd name="adj2" fmla="val -242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30854" y="1050949"/>
            <a:ext cx="1139911" cy="408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10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70" y="1003334"/>
            <a:ext cx="2967895" cy="2225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98" y="1003333"/>
            <a:ext cx="2967896" cy="22259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8885" y="998283"/>
            <a:ext cx="2973669" cy="2230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126" y="998282"/>
            <a:ext cx="2973668" cy="22302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869" y="4079068"/>
            <a:ext cx="2967895" cy="2225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9374" y="4079068"/>
            <a:ext cx="2967895" cy="22259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8243" y="4076858"/>
            <a:ext cx="2976001" cy="2232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1446" y="4076248"/>
            <a:ext cx="2971120" cy="22283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35231" y="1670866"/>
            <a:ext cx="550396" cy="127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185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000134-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공인인증서 </a:t>
            </a:r>
            <a:r>
              <a:rPr lang="ko-KR" altLang="en-US" sz="1400" b="1" dirty="0" err="1" smtClean="0"/>
              <a:t>상세조회</a:t>
            </a:r>
            <a:r>
              <a:rPr lang="ko-KR" altLang="en-US" sz="1400" b="1" dirty="0" smtClean="0"/>
              <a:t> 선택 </a:t>
            </a:r>
            <a:r>
              <a:rPr lang="ko-KR" altLang="en-US" sz="1400" b="1" dirty="0" err="1" smtClean="0"/>
              <a:t>사잇돌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표준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상품 대출신청 진행중 적합성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적정성 판단 </a:t>
            </a:r>
            <a:r>
              <a:rPr lang="ko-KR" altLang="en-US" sz="1400" b="1" dirty="0" err="1" smtClean="0"/>
              <a:t>결과서</a:t>
            </a:r>
            <a:r>
              <a:rPr lang="ko-KR" altLang="en-US" sz="1400" b="1" dirty="0" smtClean="0"/>
              <a:t> 이후 </a:t>
            </a:r>
            <a:r>
              <a:rPr lang="en-US" altLang="ko-KR" sz="1400" b="1" dirty="0" err="1" smtClean="0"/>
              <a:t>JSONArray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오류 발생 </a:t>
            </a:r>
            <a:endParaRPr lang="en-US" altLang="ko-KR" sz="1400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9014891" y="20638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402707" y="3258866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3964" y="511662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991712" y="511662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51454" y="6207294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519527" y="3179909"/>
            <a:ext cx="566807" cy="226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9024858" y="50883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5974992" y="5071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4889" y="4481303"/>
            <a:ext cx="795636" cy="266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566403" y="6230512"/>
            <a:ext cx="471055" cy="243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311876" y="3184460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881114" y="4398175"/>
            <a:ext cx="1084493" cy="426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00525" y="6243391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13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1035533"/>
            <a:ext cx="2932008" cy="2199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7" y="1035533"/>
            <a:ext cx="2932010" cy="2199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0382" y="1035896"/>
            <a:ext cx="2934918" cy="22011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9" y="1034905"/>
            <a:ext cx="2926990" cy="21952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96" y="4107230"/>
            <a:ext cx="2932008" cy="21990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305" y="4124398"/>
            <a:ext cx="2932011" cy="21990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8600" y="4109378"/>
            <a:ext cx="2949179" cy="22118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9137" y="4106602"/>
            <a:ext cx="2926991" cy="219524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65078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109126"/>
            <a:ext cx="12126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000134-[</a:t>
            </a:r>
            <a:r>
              <a:rPr lang="ko-KR" altLang="en-US" sz="1400" b="1" dirty="0" err="1"/>
              <a:t>모바일앱</a:t>
            </a:r>
            <a:r>
              <a:rPr lang="en-US" altLang="ko-KR" sz="1400" b="1" dirty="0"/>
              <a:t>test] </a:t>
            </a:r>
            <a:r>
              <a:rPr lang="ko-KR" altLang="en-US" sz="1400" b="1" dirty="0"/>
              <a:t>공인인증서 </a:t>
            </a:r>
            <a:r>
              <a:rPr lang="ko-KR" altLang="en-US" sz="1400" b="1" dirty="0" err="1"/>
              <a:t>상세조회</a:t>
            </a:r>
            <a:r>
              <a:rPr lang="ko-KR" altLang="en-US" sz="1400" b="1" dirty="0"/>
              <a:t> 선택 </a:t>
            </a:r>
            <a:r>
              <a:rPr lang="ko-KR" altLang="en-US" sz="1400" b="1" dirty="0" err="1"/>
              <a:t>사잇돌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표준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상품 대출신청 진행중 적합성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적정성 판단 </a:t>
            </a:r>
            <a:r>
              <a:rPr lang="ko-KR" altLang="en-US" sz="1400" b="1" dirty="0" err="1"/>
              <a:t>결과서</a:t>
            </a:r>
            <a:r>
              <a:rPr lang="ko-KR" altLang="en-US" sz="1400" b="1" dirty="0"/>
              <a:t> 이후 </a:t>
            </a:r>
            <a:r>
              <a:rPr lang="en-US" altLang="ko-KR" sz="1400" b="1" dirty="0" err="1"/>
              <a:t>JSONArray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오류 발생 </a:t>
            </a:r>
            <a:r>
              <a:rPr lang="en-US" altLang="ko-KR" sz="1400" b="1" dirty="0" smtClean="0"/>
              <a:t>#2</a:t>
            </a:r>
            <a:endParaRPr lang="en-US" altLang="ko-KR" sz="1400" b="1" dirty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9662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82601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204659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8737762" y="5848875"/>
            <a:ext cx="1173040" cy="672368"/>
          </a:xfrm>
          <a:prstGeom prst="wedgeRoundRectCallout">
            <a:avLst>
              <a:gd name="adj1" fmla="val 79130"/>
              <a:gd name="adj2" fmla="val -176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JSON 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Arrray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오류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smtClean="0">
                <a:solidFill>
                  <a:srgbClr val="FF0000"/>
                </a:solidFill>
              </a:rPr>
              <a:t>발생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93445" y="2098765"/>
            <a:ext cx="1093729" cy="404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117907" y="207794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965078" y="49934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965025" y="507380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117907" y="510515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31317" y="497462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500740" y="3214994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396340" y="3233466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1259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82601" y="6332470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53504" y="625453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413235" y="6240475"/>
            <a:ext cx="494202" cy="183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8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2" y="530027"/>
            <a:ext cx="2249042" cy="29987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5" y="555907"/>
            <a:ext cx="2249042" cy="2998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3" y="555907"/>
            <a:ext cx="2268453" cy="302460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35682" y="1557568"/>
            <a:ext cx="545700" cy="160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5078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14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000137-</a:t>
            </a:r>
            <a:r>
              <a:rPr lang="en-US" altLang="ko-KR" sz="1400" b="1" dirty="0"/>
              <a:t>[</a:t>
            </a:r>
            <a:r>
              <a:rPr lang="ko-KR" altLang="en-US" sz="1400" b="1" dirty="0" err="1" smtClean="0"/>
              <a:t>모바일앱</a:t>
            </a:r>
            <a:r>
              <a:rPr lang="en-US" altLang="ko-KR" sz="1400" b="1" dirty="0" smtClean="0"/>
              <a:t>test] </a:t>
            </a:r>
            <a:r>
              <a:rPr lang="ko-KR" altLang="en-US" sz="1400" b="1" dirty="0" smtClean="0"/>
              <a:t>대출거래내역조회 </a:t>
            </a:r>
            <a:r>
              <a:rPr lang="ko-KR" altLang="en-US" sz="1400" b="1" dirty="0" smtClean="0"/>
              <a:t>에서 </a:t>
            </a:r>
            <a:r>
              <a:rPr lang="ko-KR" altLang="en-US" sz="1400" b="1" dirty="0" err="1" smtClean="0"/>
              <a:t>조회기간을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오늘</a:t>
            </a:r>
            <a:r>
              <a:rPr lang="en-US" altLang="ko-KR" sz="1400" b="1" dirty="0" smtClean="0"/>
              <a:t>] </a:t>
            </a:r>
            <a:r>
              <a:rPr lang="ko-KR" altLang="en-US" sz="1400" b="1" dirty="0" err="1" smtClean="0"/>
              <a:t>지정후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조회시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/>
              <a:t>오류 발생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44890" y="1853090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336471" y="1958613"/>
            <a:ext cx="566807" cy="208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5965025" y="193347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310233" y="2702962"/>
            <a:ext cx="1173040" cy="672368"/>
          </a:xfrm>
          <a:prstGeom prst="wedgeRoundRectCallout">
            <a:avLst>
              <a:gd name="adj1" fmla="val -152780"/>
              <a:gd name="adj2" fmla="val -1559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오류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발행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04135" y="1300503"/>
            <a:ext cx="1084493" cy="186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041079" y="1646867"/>
            <a:ext cx="295392" cy="104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99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900999" y="1993987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000066-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개인정보변경에서 </a:t>
            </a:r>
            <a:r>
              <a:rPr lang="ko-KR" altLang="en-US" sz="1400" b="1" dirty="0" err="1"/>
              <a:t>정보입력후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수정시</a:t>
            </a:r>
            <a:r>
              <a:rPr lang="ko-KR" altLang="en-US" sz="1400" b="1" dirty="0"/>
              <a:t> </a:t>
            </a:r>
            <a:r>
              <a:rPr lang="ko-KR" altLang="en-US" sz="1400" b="1"/>
              <a:t>오류 </a:t>
            </a:r>
            <a:r>
              <a:rPr lang="ko-KR" altLang="en-US" sz="1400" b="1" smtClean="0"/>
              <a:t>발생</a:t>
            </a:r>
            <a:endParaRPr lang="en-US" altLang="ko-KR" sz="1400" b="1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932862" y="200553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5357" y="514559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79" y="931134"/>
            <a:ext cx="2992582" cy="224443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64198" y="730486"/>
            <a:ext cx="169394" cy="193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75" y="557060"/>
            <a:ext cx="2244437" cy="2992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1" y="3723069"/>
            <a:ext cx="2244438" cy="2992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880" y="894872"/>
            <a:ext cx="3039992" cy="22799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782290" y="978048"/>
            <a:ext cx="427020" cy="222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062284" y="1052945"/>
            <a:ext cx="696261" cy="147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566418"/>
            <a:ext cx="2252436" cy="30032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3717637"/>
            <a:ext cx="2285843" cy="3047791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492839" y="4982031"/>
            <a:ext cx="1835150" cy="781050"/>
          </a:xfrm>
          <a:prstGeom prst="wedgeRoundRectCallout">
            <a:avLst>
              <a:gd name="adj1" fmla="val -136017"/>
              <a:gd name="adj2" fmla="val -90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25161" y="3036820"/>
            <a:ext cx="1121390" cy="363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2920634" y="505869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493241" y="50855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834498" y="4930679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77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</a:t>
            </a:r>
            <a:r>
              <a:rPr lang="ko-KR" altLang="en-US" sz="1400" b="1" dirty="0" smtClean="0"/>
              <a:t>안됨</a:t>
            </a:r>
            <a:endParaRPr lang="en-US" altLang="ko-KR" sz="1400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8184344" y="177785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9971" y="1813236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007691" y="177641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19361" y="966372"/>
            <a:ext cx="2877444" cy="215808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622667" y="1633724"/>
            <a:ext cx="345487" cy="14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79" y="610725"/>
            <a:ext cx="2219325" cy="29591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796971" y="3036425"/>
            <a:ext cx="518604" cy="316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83" y="4166628"/>
            <a:ext cx="3009900" cy="22574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33550" y="6328570"/>
            <a:ext cx="476250" cy="186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1" y="3790390"/>
            <a:ext cx="2181225" cy="2908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47" y="3630132"/>
            <a:ext cx="2273187" cy="3030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0" y="505820"/>
            <a:ext cx="4323403" cy="324255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018" y="2701255"/>
            <a:ext cx="373532" cy="151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8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6033239" y="254091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783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000072-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모바일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고객센터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간편서류제출 </a:t>
            </a:r>
            <a:r>
              <a:rPr lang="ko-KR" altLang="en-US" sz="1400" b="1" dirty="0" err="1"/>
              <a:t>완료후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(PC)</a:t>
            </a:r>
            <a:r>
              <a:rPr lang="ko-KR" altLang="en-US" sz="1400" b="1" dirty="0" err="1"/>
              <a:t>신청자정보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이미지 파일 확인 안됨 </a:t>
            </a:r>
            <a:r>
              <a:rPr lang="en-US" altLang="ko-KR" sz="1400" b="1" dirty="0" smtClean="0"/>
              <a:t>#</a:t>
            </a:r>
            <a:r>
              <a:rPr lang="en-US" altLang="ko-KR" sz="1400" b="1" dirty="0"/>
              <a:t>2</a:t>
            </a:r>
            <a:endParaRPr lang="en-US" altLang="ko-KR" sz="1400" b="1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0" y="894709"/>
            <a:ext cx="5181600" cy="3886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9" y="894709"/>
            <a:ext cx="5240829" cy="39306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V="1">
            <a:off x="5144529" y="3016944"/>
            <a:ext cx="364731" cy="18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35712" y="4977008"/>
            <a:ext cx="1835150" cy="781050"/>
          </a:xfrm>
          <a:prstGeom prst="wedgeRoundRectCallout">
            <a:avLst>
              <a:gd name="adj1" fmla="val 124127"/>
              <a:gd name="adj2" fmla="val -440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데이터 없음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메</a:t>
            </a:r>
            <a:r>
              <a:rPr lang="ko-KR" altLang="en-US" sz="1000" dirty="0" smtClean="0">
                <a:solidFill>
                  <a:srgbClr val="FF0000"/>
                </a:solidFill>
              </a:rPr>
              <a:t>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2925162" y="194837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1133" y="222250"/>
            <a:ext cx="574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000074-</a:t>
            </a:r>
            <a:r>
              <a:rPr lang="ko-KR" altLang="en-US" sz="1400" b="1" dirty="0"/>
              <a:t>초기화면 </a:t>
            </a:r>
            <a:r>
              <a:rPr lang="en-US" altLang="ko-KR" sz="1400" b="1" dirty="0"/>
              <a:t>- [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 </a:t>
            </a:r>
            <a:r>
              <a:rPr lang="ko-KR" altLang="en-US" sz="1400" b="1" dirty="0" err="1"/>
              <a:t>확인서작성</a:t>
            </a:r>
            <a:r>
              <a:rPr lang="en-US" altLang="ko-KR" sz="1400" b="1" dirty="0"/>
              <a:t>] </a:t>
            </a:r>
            <a:r>
              <a:rPr lang="ko-KR" altLang="en-US" sz="1400" b="1" dirty="0" err="1"/>
              <a:t>선택시</a:t>
            </a:r>
            <a:r>
              <a:rPr lang="ko-KR" altLang="en-US" sz="1400" b="1" dirty="0"/>
              <a:t> 오류 발생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" y="638156"/>
            <a:ext cx="2237113" cy="2982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5401" y="1022736"/>
            <a:ext cx="3085168" cy="23138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563366" y="1993961"/>
            <a:ext cx="471173" cy="17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203279" y="3597128"/>
            <a:ext cx="1835150" cy="781050"/>
          </a:xfrm>
          <a:prstGeom prst="wedgeRoundRectCallout">
            <a:avLst>
              <a:gd name="adj1" fmla="val -125636"/>
              <a:gd name="adj2" fmla="val -2976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오류발생 메시지 출력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1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1189</Words>
  <Application>Microsoft Office PowerPoint</Application>
  <PresentationFormat>와이드스크린</PresentationFormat>
  <Paragraphs>159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68</cp:revision>
  <dcterms:created xsi:type="dcterms:W3CDTF">2023-06-13T02:05:04Z</dcterms:created>
  <dcterms:modified xsi:type="dcterms:W3CDTF">2023-07-31T05:51:35Z</dcterms:modified>
</cp:coreProperties>
</file>